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26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31.png" ContentType="image/png"/>
  <Override PartName="/ppt/media/image29.png" ContentType="image/png"/>
  <Override PartName="/ppt/media/image11.png" ContentType="image/png"/>
  <Override PartName="/ppt/media/image6.png" ContentType="image/png"/>
  <Override PartName="/ppt/media/image36.png" ContentType="image/png"/>
  <Override PartName="/ppt/media/image12.png" ContentType="image/png"/>
  <Override PartName="/ppt/media/image7.png" ContentType="image/png"/>
  <Override PartName="/ppt/media/image37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9.png" ContentType="image/png"/>
  <Override PartName="/ppt/media/image39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.jpeg" ContentType="image/jpeg"/>
  <Override PartName="/ppt/media/image15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1.jpeg" ContentType="image/jpeg"/>
  <Override PartName="/ppt/media/image10.png" ContentType="image/png"/>
  <Override PartName="/ppt/media/image5.png" ContentType="image/png"/>
  <Override PartName="/ppt/media/image35.png" ContentType="image/png"/>
  <Override PartName="/ppt/media/image14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8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4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4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/>
            <a:fld id="{A7781FD9-5EC2-4DA8-A45F-21E0208B0DBF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fr-FR" sz="20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F2AB63E-C32F-4C63-983E-313446FB293E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La complexité de la suite du projet nous a imposé de développer une </a:t>
            </a:r>
            <a:r>
              <a:rPr b="0" lang="fr-FR" sz="1200" spc="-1" strike="noStrike">
                <a:solidFill>
                  <a:srgbClr val="4573ce"/>
                </a:solidFill>
                <a:latin typeface="Calibri"/>
                <a:ea typeface="Calibri"/>
              </a:rPr>
              <a:t>nouvelle interface de commande </a:t>
            </a: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sur laquelle nous avons entièrement la main.  Développée sous </a:t>
            </a:r>
            <a:r>
              <a:rPr b="0" lang="fr-FR" sz="1200" spc="-1" strike="noStrike">
                <a:solidFill>
                  <a:srgbClr val="7aa845"/>
                </a:solidFill>
                <a:latin typeface="Calibri"/>
                <a:ea typeface="Calibri"/>
              </a:rPr>
              <a:t>QTCreator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L’ensemble des </a:t>
            </a:r>
            <a:r>
              <a:rPr b="0" lang="fr-FR" sz="1200" spc="-1" strike="noStrike">
                <a:solidFill>
                  <a:srgbClr val="4573ce"/>
                </a:solidFill>
                <a:latin typeface="Calibri"/>
                <a:ea typeface="Calibri"/>
              </a:rPr>
              <a:t>protocoles de communications </a:t>
            </a: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robot machine (transfert de données via TCP en wifi) y reste le même qu’avec le code Matlab précédemment utilisé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Le suivi de points n’était pas un des objectifs clairs du PRT mais nous semble être une </a:t>
            </a:r>
            <a:r>
              <a:rPr b="0" lang="fr-FR" sz="1200" spc="-1" strike="noStrike">
                <a:solidFill>
                  <a:srgbClr val="4573ce"/>
                </a:solidFill>
                <a:latin typeface="Calibri"/>
                <a:ea typeface="Calibri"/>
              </a:rPr>
              <a:t>étape clé fondamentale</a:t>
            </a: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.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21"/>
              </a:spcBef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21"/>
              </a:spcBef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Nous avons dans un premier temps réalisé un </a:t>
            </a:r>
            <a:r>
              <a:rPr b="0" lang="fr-FR" sz="1200" spc="-1" strike="noStrike">
                <a:solidFill>
                  <a:srgbClr val="4573ce"/>
                </a:solidFill>
                <a:latin typeface="Calibri"/>
                <a:ea typeface="Calibri"/>
              </a:rPr>
              <a:t>modèle de commande du robot </a:t>
            </a: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sur Simulink 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921"/>
              </a:spcBef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(ici il s’agit de notre ancienne modélisation avec commande en vitesse et vitesse angulaire mais le principe est la même pour la commande en angle)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La simulation sur Matlab/Simulink étant fonctionnelle, nous avons pu implémenter le code dans le robot.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On a pour cela créer une classe </a:t>
            </a:r>
            <a:r>
              <a:rPr b="0" lang="fr-FR" sz="1200" spc="-1" strike="noStrike">
                <a:solidFill>
                  <a:srgbClr val="4573ce"/>
                </a:solidFill>
                <a:latin typeface="Calibri"/>
                <a:ea typeface="Calibri"/>
              </a:rPr>
              <a:t>calctraj</a:t>
            </a: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 qui va venir stocker les points de passage et qui à partir de la position actuelle et du point visé permet d’obtenir les commandes qui rentrent dans le correcteur étudié précédemment.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Nous avons également du développer </a:t>
            </a:r>
            <a:r>
              <a:rPr b="0" lang="fr-FR" sz="1200" spc="-1" strike="noStrike">
                <a:solidFill>
                  <a:srgbClr val="4573ce"/>
                </a:solidFill>
                <a:latin typeface="Calibri"/>
                <a:ea typeface="Calibri"/>
              </a:rPr>
              <a:t>le protocole de transmission point par point</a:t>
            </a: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 du trajet au robot depuis le PC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Autre solution : le robot calcul lui-même sa trajectoire mais manque de temps.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2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542196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581040" y="4125600"/>
            <a:ext cx="542196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58104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335952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2414520" y="222804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4247640" y="222804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581040" y="412560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2414520" y="412560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4247640" y="412560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581040" y="2228040"/>
            <a:ext cx="542196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542196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581040" y="729720"/>
            <a:ext cx="11029320" cy="458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58104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81040" y="2228040"/>
            <a:ext cx="542196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335952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581040" y="4125600"/>
            <a:ext cx="542196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542196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581040" y="4125600"/>
            <a:ext cx="542196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58104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335952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2414520" y="222804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4247640" y="222804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581040" y="412560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2414520" y="412560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4247640" y="412560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581040" y="2228040"/>
            <a:ext cx="542196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542196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542196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581040" y="729720"/>
            <a:ext cx="11029320" cy="458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/>
          </p:nvPr>
        </p:nvSpPr>
        <p:spPr>
          <a:xfrm>
            <a:off x="58104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/>
          </p:nvPr>
        </p:nvSpPr>
        <p:spPr>
          <a:xfrm>
            <a:off x="335952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581040" y="4125600"/>
            <a:ext cx="542196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542196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/>
          </p:nvPr>
        </p:nvSpPr>
        <p:spPr>
          <a:xfrm>
            <a:off x="581040" y="4125600"/>
            <a:ext cx="542196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/>
          </p:nvPr>
        </p:nvSpPr>
        <p:spPr>
          <a:xfrm>
            <a:off x="58104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/>
          </p:nvPr>
        </p:nvSpPr>
        <p:spPr>
          <a:xfrm>
            <a:off x="335952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2414520" y="222804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4247640" y="222804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581040" y="412560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/>
          </p:nvPr>
        </p:nvSpPr>
        <p:spPr>
          <a:xfrm>
            <a:off x="2414520" y="412560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/>
          </p:nvPr>
        </p:nvSpPr>
        <p:spPr>
          <a:xfrm>
            <a:off x="4247640" y="4125600"/>
            <a:ext cx="17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81040" y="729720"/>
            <a:ext cx="11029320" cy="458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8104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3632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3359520" y="412560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3359520" y="2228040"/>
            <a:ext cx="264564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581040" y="4125600"/>
            <a:ext cx="5421960" cy="1732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15;p15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Google Shape;16;p15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Google Shape;17;p15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Google Shape;19;p16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1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1DE1C10-C8BE-4C05-9BC3-5DA06D304AC3}" type="slidenum">
              <a:rPr b="0" lang="fr-FR" sz="900" spc="-1" strike="noStrike">
                <a:solidFill>
                  <a:srgbClr val="2d58ac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Cliquez pour éditer le format du plan </a:t>
            </a: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de texte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Quatrième niveau de </a:t>
            </a: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plan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niveau de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niveau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ièm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nive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au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de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5;p15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Google Shape;16;p15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Google Shape;17;p15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Google Shape;26;p17"/>
          <p:cNvSpPr/>
          <p:nvPr/>
        </p:nvSpPr>
        <p:spPr>
          <a:xfrm>
            <a:off x="446040" y="606600"/>
            <a:ext cx="11299680" cy="125856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81040" y="2228040"/>
            <a:ext cx="5421960" cy="3632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188400" y="2228040"/>
            <a:ext cx="5421960" cy="3632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79ADBC5-4B5B-4E6B-98B6-BCB1A13A7D8A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15;p15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Google Shape;16;p15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Google Shape;17;p15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Google Shape;34;p18"/>
          <p:cNvSpPr/>
          <p:nvPr/>
        </p:nvSpPr>
        <p:spPr>
          <a:xfrm>
            <a:off x="440280" y="614520"/>
            <a:ext cx="11309040" cy="118908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46F8F9B-1C84-4661-9D4D-E997BD6E610C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01;p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Google Shape;102;p1" descr=""/>
          <p:cNvPicPr/>
          <p:nvPr/>
        </p:nvPicPr>
        <p:blipFill>
          <a:blip r:embed="rId1"/>
          <a:srcRect l="21877" t="7722" r="21871" b="7722"/>
          <a:stretch/>
        </p:blipFill>
        <p:spPr>
          <a:xfrm rot="5400000">
            <a:off x="2667240" y="-2666880"/>
            <a:ext cx="6857640" cy="12191760"/>
          </a:xfrm>
          <a:prstGeom prst="rect">
            <a:avLst/>
          </a:prstGeom>
          <a:ln w="0">
            <a:noFill/>
          </a:ln>
        </p:spPr>
      </p:pic>
      <p:grpSp>
        <p:nvGrpSpPr>
          <p:cNvPr id="144" name="Google Shape;103;p1"/>
          <p:cNvGrpSpPr/>
          <p:nvPr/>
        </p:nvGrpSpPr>
        <p:grpSpPr>
          <a:xfrm>
            <a:off x="446400" y="453600"/>
            <a:ext cx="11298600" cy="98280"/>
            <a:chOff x="446400" y="453600"/>
            <a:chExt cx="11298600" cy="98280"/>
          </a:xfrm>
        </p:grpSpPr>
        <p:sp>
          <p:nvSpPr>
            <p:cNvPr id="145" name="Google Shape;104;p1"/>
            <p:cNvSpPr/>
            <p:nvPr/>
          </p:nvSpPr>
          <p:spPr>
            <a:xfrm>
              <a:off x="446400" y="457200"/>
              <a:ext cx="3702960" cy="94680"/>
            </a:xfrm>
            <a:prstGeom prst="rect">
              <a:avLst/>
            </a:pr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Google Shape;105;p1"/>
            <p:cNvSpPr/>
            <p:nvPr/>
          </p:nvSpPr>
          <p:spPr>
            <a:xfrm>
              <a:off x="8042040" y="453600"/>
              <a:ext cx="3702960" cy="98280"/>
            </a:xfrm>
            <a:prstGeom prst="rect">
              <a:avLst/>
            </a:pr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Google Shape;106;p1"/>
            <p:cNvSpPr/>
            <p:nvPr/>
          </p:nvSpPr>
          <p:spPr>
            <a:xfrm>
              <a:off x="4241880" y="457200"/>
              <a:ext cx="3702960" cy="91080"/>
            </a:xfrm>
            <a:prstGeom prst="rect">
              <a:avLst/>
            </a:pr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8" name="Google Shape;107;p1"/>
          <p:cNvSpPr/>
          <p:nvPr/>
        </p:nvSpPr>
        <p:spPr>
          <a:xfrm>
            <a:off x="448560" y="4428000"/>
            <a:ext cx="11260440" cy="1962000"/>
          </a:xfrm>
          <a:prstGeom prst="rect">
            <a:avLst/>
          </a:prstGeom>
          <a:solidFill>
            <a:schemeClr val="accent1">
              <a:alpha val="97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81040" y="4572000"/>
            <a:ext cx="10993320" cy="8949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Gill Sans"/>
                <a:ea typeface="Gill Sans"/>
              </a:rPr>
              <a:t>PRT – PROGRAMMATION DE ROBOT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581040" y="5467320"/>
            <a:ext cx="10993320" cy="48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400" spc="-1" strike="noStrike">
                <a:solidFill>
                  <a:srgbClr val="7cebff"/>
                </a:solidFill>
                <a:latin typeface="Gill Sans"/>
                <a:ea typeface="Gill Sans"/>
              </a:rPr>
              <a:t>CLÉMENT QUENTIN, RANCÉ MATHIEU, LOUAZÉ MATHIS</a:t>
            </a:r>
            <a:r>
              <a:rPr b="0" lang="fr-FR" sz="2400" spc="-1" strike="noStrike">
                <a:solidFill>
                  <a:srgbClr val="7cebff"/>
                </a:solidFill>
                <a:latin typeface="Gill Sans"/>
                <a:ea typeface="Gill Sans"/>
              </a:rPr>
              <a:t>	</a:t>
            </a:r>
            <a:r>
              <a:rPr b="0" lang="fr-FR" sz="2400" spc="-1" strike="noStrike">
                <a:solidFill>
                  <a:srgbClr val="7cebff"/>
                </a:solidFill>
                <a:latin typeface="Gill Sans"/>
                <a:ea typeface="Gill Sans"/>
              </a:rPr>
              <a:t>	</a:t>
            </a:r>
            <a:r>
              <a:rPr b="0" lang="fr-FR" sz="2400" spc="-1" strike="noStrike">
                <a:solidFill>
                  <a:srgbClr val="7cebff"/>
                </a:solidFill>
                <a:latin typeface="Gill Sans"/>
                <a:ea typeface="Gill Sans"/>
              </a:rPr>
              <a:t>	</a:t>
            </a:r>
            <a:r>
              <a:rPr b="0" lang="fr-FR" sz="2400" spc="-1" strike="noStrike">
                <a:solidFill>
                  <a:srgbClr val="7cebff"/>
                </a:solidFill>
                <a:latin typeface="Gill Sans"/>
                <a:ea typeface="Gill Sans"/>
              </a:rPr>
              <a:t>2021-2022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INTÉGRATION C++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441360" y="1922400"/>
            <a:ext cx="3990600" cy="42289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306000" indent="-306000">
              <a:lnSpc>
                <a:spcPct val="100000"/>
              </a:lnSpc>
              <a:buClr>
                <a:srgbClr val="4590b8"/>
              </a:buClr>
              <a:buFont typeface="Noto Sans Symbols"/>
              <a:buChar char="◼"/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L’asservissement est fonctionnel, on obtient une précision de l’ordre de 5-10% sur l’angle et la vitesse (plus difficile à mesurer)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25146CE-7375-4C2A-AFFB-158D649F413E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221" name="Image 2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4302000" y="2092320"/>
            <a:ext cx="7448040" cy="422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CRÉATION D’UNE NOUVELLE INTERFACE DE COMMANDE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/>
          </p:nvPr>
        </p:nvSpPr>
        <p:spPr>
          <a:xfrm>
            <a:off x="434520" y="2640600"/>
            <a:ext cx="4163760" cy="3028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306000" indent="-306000">
              <a:lnSpc>
                <a:spcPct val="100000"/>
              </a:lnSpc>
              <a:spcBef>
                <a:spcPts val="961"/>
              </a:spcBef>
              <a:buClr>
                <a:srgbClr val="4590b8"/>
              </a:buClr>
              <a:buFont typeface="Noto Sans Symbols"/>
              <a:buChar char="◼"/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Affichage au choix de valeurs d’intérêt (ex position, vitesse …)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961"/>
              </a:spcBef>
              <a:buClr>
                <a:srgbClr val="4590b8"/>
              </a:buClr>
              <a:buFont typeface="Noto Sans Symbols"/>
              <a:buChar char="◼"/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Contrôle du robot en boucle ouverte et fermée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961"/>
              </a:spcBef>
              <a:buClr>
                <a:srgbClr val="4590b8"/>
              </a:buClr>
              <a:buFont typeface="Noto Sans Symbols"/>
              <a:buChar char="◼"/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Tracé et l’envoi d’un nuage de points à suivre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961"/>
              </a:spcBef>
              <a:buClr>
                <a:srgbClr val="4590b8"/>
              </a:buClr>
              <a:buFont typeface="Noto Sans Symbols"/>
              <a:buChar char="◼"/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Tracé et l’envoi d’un parcours d’obstacles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06000" indent="-200880">
              <a:lnSpc>
                <a:spcPct val="100000"/>
              </a:lnSpc>
              <a:spcBef>
                <a:spcPts val="961"/>
              </a:spcBef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4" name="Google Shape;223;p11" descr=""/>
          <p:cNvPicPr/>
          <p:nvPr/>
        </p:nvPicPr>
        <p:blipFill>
          <a:blip r:embed="rId1"/>
          <a:stretch/>
        </p:blipFill>
        <p:spPr>
          <a:xfrm>
            <a:off x="4560120" y="2016000"/>
            <a:ext cx="7197120" cy="432576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  <p:sp>
        <p:nvSpPr>
          <p:cNvPr id="225" name="PlaceHolder 3"/>
          <p:cNvSpPr>
            <a:spLocks noGrp="1"/>
          </p:cNvSpPr>
          <p:nvPr>
            <p:ph type="sldNum"/>
          </p:nvPr>
        </p:nvSpPr>
        <p:spPr>
          <a:xfrm>
            <a:off x="10558440" y="634212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4E6A9B2-520C-4950-935F-E5DC93B06BB0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226" name="Image 5" descr=""/>
          <p:cNvPicPr/>
          <p:nvPr/>
        </p:nvPicPr>
        <p:blipFill>
          <a:blip r:embed="rId2"/>
          <a:stretch/>
        </p:blipFill>
        <p:spPr>
          <a:xfrm>
            <a:off x="4560120" y="1991160"/>
            <a:ext cx="7197120" cy="435060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  <p:pic>
        <p:nvPicPr>
          <p:cNvPr id="227" name="Image 2" descr=""/>
          <p:cNvPicPr/>
          <p:nvPr/>
        </p:nvPicPr>
        <p:blipFill>
          <a:blip r:embed="rId3"/>
          <a:stretch/>
        </p:blipFill>
        <p:spPr>
          <a:xfrm>
            <a:off x="4560120" y="2016000"/>
            <a:ext cx="7197120" cy="432576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  <p:pic>
        <p:nvPicPr>
          <p:cNvPr id="228" name="Image 4" descr=""/>
          <p:cNvPicPr/>
          <p:nvPr/>
        </p:nvPicPr>
        <p:blipFill>
          <a:blip r:embed="rId4"/>
          <a:stretch/>
        </p:blipFill>
        <p:spPr>
          <a:xfrm>
            <a:off x="4560120" y="1991160"/>
            <a:ext cx="7197120" cy="435060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6" dur="indefinite" restart="never" nodeType="tmRoot">
          <p:childTnLst>
            <p:seq>
              <p:cTn id="37" dur="indefinite" nodeType="mainSeq">
                <p:childTnLst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SUIVI DE POINTS : MODELE SIMULINK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A3C5A58-930B-483D-98E6-741836FB0288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231" name="Google Shape;232;p12" descr="Une image contenant antenne, capture d’écran&#10;&#10;Description générée automatiquement"/>
          <p:cNvPicPr/>
          <p:nvPr/>
        </p:nvPicPr>
        <p:blipFill>
          <a:blip r:embed="rId1"/>
          <a:stretch/>
        </p:blipFill>
        <p:spPr>
          <a:xfrm>
            <a:off x="676440" y="2138760"/>
            <a:ext cx="10407960" cy="381672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  <p:pic>
        <p:nvPicPr>
          <p:cNvPr id="232" name="Google Shape;233;p12" descr=""/>
          <p:cNvPicPr/>
          <p:nvPr/>
        </p:nvPicPr>
        <p:blipFill>
          <a:blip r:embed="rId2"/>
          <a:stretch/>
        </p:blipFill>
        <p:spPr>
          <a:xfrm>
            <a:off x="581040" y="1953000"/>
            <a:ext cx="10718640" cy="4517640"/>
          </a:xfrm>
          <a:prstGeom prst="rect">
            <a:avLst/>
          </a:prstGeom>
          <a:ln w="19050">
            <a:solidFill>
              <a:srgbClr val="45cbe8"/>
            </a:solidFill>
            <a:round/>
          </a:ln>
        </p:spPr>
      </p:pic>
      <p:pic>
        <p:nvPicPr>
          <p:cNvPr id="233" name="Google Shape;234;p12" descr=""/>
          <p:cNvPicPr/>
          <p:nvPr/>
        </p:nvPicPr>
        <p:blipFill>
          <a:blip r:embed="rId3"/>
          <a:stretch/>
        </p:blipFill>
        <p:spPr>
          <a:xfrm>
            <a:off x="595080" y="1953000"/>
            <a:ext cx="10690560" cy="451764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0" dur="indefinite" restart="never" nodeType="tmRoot">
          <p:childTnLst>
            <p:seq>
              <p:cTn id="51" dur="indefinite" nodeType="mainSeq">
                <p:childTnLst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nodeType="click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SUIVI DE POINTS : IMPLÉMENTATION EN C++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5421960" cy="3632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306000" indent="-306000">
              <a:lnSpc>
                <a:spcPct val="100000"/>
              </a:lnSpc>
              <a:spcBef>
                <a:spcPts val="961"/>
              </a:spcBef>
              <a:buClr>
                <a:srgbClr val="4590b8"/>
              </a:buClr>
              <a:buFont typeface="Noto Sans Symbols"/>
              <a:buChar char="◼"/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Création de la classe calctrai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306000" indent="-306000">
              <a:lnSpc>
                <a:spcPct val="100000"/>
              </a:lnSpc>
              <a:spcBef>
                <a:spcPts val="961"/>
              </a:spcBef>
              <a:buClr>
                <a:srgbClr val="4590b8"/>
              </a:buClr>
              <a:buFont typeface="Noto Sans Symbols"/>
              <a:buChar char="◼"/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Implémentation du protocole de transmission point par point du trajet au robot depuis le PC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Google Shape;241;p13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6003720" y="2480400"/>
            <a:ext cx="5529240" cy="320508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  <p:sp>
        <p:nvSpPr>
          <p:cNvPr id="237" name="PlaceHolder 3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08297B7-6461-404D-8041-0AA866C451A4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SUIVI DE POINTS : PARTIE COMMANDE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/>
          </p:nvPr>
        </p:nvSpPr>
        <p:spPr>
          <a:xfrm>
            <a:off x="581040" y="2228040"/>
            <a:ext cx="3579480" cy="37278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marL="123480"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r>
              <a:rPr b="0" lang="fr-FR" sz="2000" spc="-1" strike="noStrike">
                <a:solidFill>
                  <a:srgbClr val="3d3d3d"/>
                </a:solidFill>
                <a:latin typeface="Gill Sans"/>
                <a:ea typeface="Gill Sans"/>
              </a:rPr>
              <a:t>Sélection points à la souris et envoie de la liste de point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8A9A5A8-EACE-4E8A-B23F-5714D76B0185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241" name="Image 5" descr=""/>
          <p:cNvPicPr/>
          <p:nvPr/>
        </p:nvPicPr>
        <p:blipFill>
          <a:blip r:embed="rId1"/>
          <a:stretch/>
        </p:blipFill>
        <p:spPr>
          <a:xfrm>
            <a:off x="4018320" y="2038680"/>
            <a:ext cx="7592040" cy="456300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CONSTRUCTION DE TRAJECTOIRE MATLAB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08EB533-478D-45D8-BCB0-B1C5497C4B85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244" name="Google Shape;250;p14" descr=""/>
          <p:cNvPicPr/>
          <p:nvPr/>
        </p:nvPicPr>
        <p:blipFill>
          <a:blip r:embed="rId1"/>
          <a:stretch/>
        </p:blipFill>
        <p:spPr>
          <a:xfrm>
            <a:off x="1150200" y="3856320"/>
            <a:ext cx="3018240" cy="215352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  <p:pic>
        <p:nvPicPr>
          <p:cNvPr id="245" name="Google Shape;249;p14" descr=""/>
          <p:cNvPicPr/>
          <p:nvPr/>
        </p:nvPicPr>
        <p:blipFill>
          <a:blip r:embed="rId2"/>
          <a:stretch/>
        </p:blipFill>
        <p:spPr>
          <a:xfrm>
            <a:off x="4955040" y="2033640"/>
            <a:ext cx="6086520" cy="397620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  <p:sp>
        <p:nvSpPr>
          <p:cNvPr id="246" name="Google Shape;251;p14"/>
          <p:cNvSpPr/>
          <p:nvPr/>
        </p:nvSpPr>
        <p:spPr>
          <a:xfrm>
            <a:off x="556200" y="1621080"/>
            <a:ext cx="4671360" cy="258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Principe : 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buClr>
                <a:srgbClr val="3d3d3d"/>
              </a:buClr>
              <a:buFont typeface="Gill Sans"/>
              <a:buChar char="-"/>
              <a:tabLst>
                <a:tab algn="l" pos="0"/>
              </a:tabLst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On fixe le point de départ pour situer le robot 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buClr>
                <a:srgbClr val="3d3d3d"/>
              </a:buClr>
              <a:buFont typeface="Gill Sans"/>
              <a:buChar char="-"/>
              <a:tabLst>
                <a:tab algn="l" pos="0"/>
              </a:tabLst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On rentre le point d’arrivée en tant que </a:t>
            </a:r>
            <a:r>
              <a:rPr b="0" lang="fr-FR" sz="1800" spc="-1" strike="noStrike">
                <a:solidFill>
                  <a:srgbClr val="4573ce"/>
                </a:solidFill>
                <a:latin typeface="Gill Sans"/>
                <a:ea typeface="Gill Sans"/>
              </a:rPr>
              <a:t>pole attractif </a:t>
            </a:r>
            <a:endParaRPr b="0" lang="fr-FR" sz="1800" spc="-1" strike="noStrike">
              <a:latin typeface="Arial"/>
            </a:endParaRPr>
          </a:p>
          <a:p>
            <a:pPr marL="343080" indent="-343080">
              <a:lnSpc>
                <a:spcPct val="90000"/>
              </a:lnSpc>
              <a:buClr>
                <a:srgbClr val="3d3d3d"/>
              </a:buClr>
              <a:buFont typeface="Gill Sans"/>
              <a:buChar char="-"/>
              <a:tabLst>
                <a:tab algn="l" pos="0"/>
              </a:tabLst>
            </a:pPr>
            <a:r>
              <a:rPr b="0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On rentre manuellement la position des obstacles en tant que </a:t>
            </a:r>
            <a:r>
              <a:rPr b="0" lang="fr-FR" sz="1800" spc="-1" strike="noStrike">
                <a:solidFill>
                  <a:srgbClr val="4573ce"/>
                </a:solidFill>
                <a:latin typeface="Gill Sans"/>
                <a:ea typeface="Gill Sans"/>
              </a:rPr>
              <a:t>pôles répulsifs 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CONSTRUCTION DE TRAJECTOIRE PARTIE COMMANDE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/>
          </p:nvPr>
        </p:nvSpPr>
        <p:spPr>
          <a:xfrm>
            <a:off x="7851960" y="2228040"/>
            <a:ext cx="3758400" cy="36327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66200" indent="-343080">
              <a:lnSpc>
                <a:spcPct val="100000"/>
              </a:lnSpc>
              <a:spcBef>
                <a:spcPts val="360"/>
              </a:spcBef>
              <a:buClr>
                <a:srgbClr val="4590b8"/>
              </a:buClr>
              <a:buFont typeface="Arial"/>
              <a:buAutoNum type="arabicPeriod"/>
            </a:pPr>
            <a:r>
              <a:rPr b="1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Sélection des obstacles et de leurs poids à la souris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66200" indent="-343080">
              <a:lnSpc>
                <a:spcPct val="100000"/>
              </a:lnSpc>
              <a:spcBef>
                <a:spcPts val="360"/>
              </a:spcBef>
              <a:buClr>
                <a:srgbClr val="4590b8"/>
              </a:buClr>
              <a:buFont typeface="Arial"/>
              <a:buAutoNum type="arabicPeriod"/>
            </a:pPr>
            <a:r>
              <a:rPr b="1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Génération du parcours sur le PC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66200" indent="-343080">
              <a:lnSpc>
                <a:spcPct val="100000"/>
              </a:lnSpc>
              <a:spcBef>
                <a:spcPts val="360"/>
              </a:spcBef>
              <a:buClr>
                <a:srgbClr val="4590b8"/>
              </a:buClr>
              <a:buFont typeface="Arial"/>
              <a:buAutoNum type="arabicPeriod"/>
            </a:pPr>
            <a:r>
              <a:rPr b="1" lang="fr-FR" sz="1800" spc="-1" strike="noStrike">
                <a:solidFill>
                  <a:srgbClr val="3d3d3d"/>
                </a:solidFill>
                <a:latin typeface="Gill Sans"/>
                <a:ea typeface="Gill Sans"/>
              </a:rPr>
              <a:t>Envoie du parcours au robot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28F1CC6-47BE-4C20-B0CF-CA675D2AD8E0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250" name="Image 5" descr=""/>
          <p:cNvPicPr/>
          <p:nvPr/>
        </p:nvPicPr>
        <p:blipFill>
          <a:blip r:embed="rId1"/>
          <a:stretch/>
        </p:blipFill>
        <p:spPr>
          <a:xfrm>
            <a:off x="239760" y="2025720"/>
            <a:ext cx="7197120" cy="435060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  <p:pic>
        <p:nvPicPr>
          <p:cNvPr id="251" name="Image 8" descr=""/>
          <p:cNvPicPr/>
          <p:nvPr/>
        </p:nvPicPr>
        <p:blipFill>
          <a:blip r:embed="rId2"/>
          <a:stretch/>
        </p:blipFill>
        <p:spPr>
          <a:xfrm>
            <a:off x="7831080" y="1937880"/>
            <a:ext cx="3330720" cy="449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A4CF5B5-C513-4718-937D-53FEA06E5597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DEMONSTRATION DU PROJET FINAL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4" name="Image 6" descr=""/>
          <p:cNvPicPr/>
          <p:nvPr/>
        </p:nvPicPr>
        <p:blipFill>
          <a:blip r:embed="rId1"/>
          <a:stretch/>
        </p:blipFill>
        <p:spPr>
          <a:xfrm>
            <a:off x="469800" y="2004840"/>
            <a:ext cx="4228920" cy="4133520"/>
          </a:xfrm>
          <a:prstGeom prst="rect">
            <a:avLst/>
          </a:prstGeom>
          <a:ln w="28575">
            <a:solidFill>
              <a:srgbClr val="1a326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MERCI DE VOTRE ATTENTION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8478782-AA67-46A1-A989-6B98236DEEAA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257" name="Image 6" descr=""/>
          <p:cNvPicPr/>
          <p:nvPr/>
        </p:nvPicPr>
        <p:blipFill>
          <a:blip r:embed="rId1"/>
          <a:srcRect l="72165" t="29936" r="15541" b="60965"/>
          <a:stretch/>
        </p:blipFill>
        <p:spPr>
          <a:xfrm>
            <a:off x="0" y="0"/>
            <a:ext cx="12228120" cy="6857640"/>
          </a:xfrm>
          <a:prstGeom prst="rect">
            <a:avLst/>
          </a:prstGeom>
          <a:ln w="0">
            <a:noFill/>
          </a:ln>
        </p:spPr>
      </p:pic>
      <p:sp>
        <p:nvSpPr>
          <p:cNvPr id="258" name="Google Shape;247;p14"/>
          <p:cNvSpPr/>
          <p:nvPr/>
        </p:nvSpPr>
        <p:spPr>
          <a:xfrm>
            <a:off x="581040" y="1338840"/>
            <a:ext cx="11029320" cy="24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ffffff"/>
                </a:solidFill>
                <a:latin typeface="Gill Sans"/>
                <a:ea typeface="Gill Sans"/>
              </a:rPr>
              <a:t>MERCI DE VOTRE ATTENTION </a:t>
            </a:r>
            <a:endParaRPr b="0" lang="fr-FR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5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5400" spc="-1" strike="noStrike">
                <a:solidFill>
                  <a:srgbClr val="ffffff"/>
                </a:solidFill>
                <a:latin typeface="Gill Sans"/>
                <a:ea typeface="Gill Sans"/>
              </a:rPr>
              <a:t>DES QUESTIONS ?</a:t>
            </a:r>
            <a:endParaRPr b="0" lang="fr-FR" sz="5400" spc="-1" strike="noStrike">
              <a:latin typeface="Arial"/>
            </a:endParaRPr>
          </a:p>
        </p:txBody>
      </p:sp>
      <p:pic>
        <p:nvPicPr>
          <p:cNvPr id="259" name="Image 9" descr=""/>
          <p:cNvPicPr/>
          <p:nvPr/>
        </p:nvPicPr>
        <p:blipFill>
          <a:blip r:embed="rId2"/>
          <a:stretch/>
        </p:blipFill>
        <p:spPr>
          <a:xfrm>
            <a:off x="305640" y="4247280"/>
            <a:ext cx="3934440" cy="2424240"/>
          </a:xfrm>
          <a:prstGeom prst="rect">
            <a:avLst/>
          </a:prstGeom>
          <a:ln w="38100">
            <a:solidFill>
              <a:srgbClr val="000000"/>
            </a:solidFill>
            <a:round/>
          </a:ln>
        </p:spPr>
      </p:pic>
      <p:pic>
        <p:nvPicPr>
          <p:cNvPr id="260" name="Image 10" descr=""/>
          <p:cNvPicPr/>
          <p:nvPr/>
        </p:nvPicPr>
        <p:blipFill>
          <a:blip r:embed="rId3"/>
          <a:stretch/>
        </p:blipFill>
        <p:spPr>
          <a:xfrm>
            <a:off x="4659120" y="4230720"/>
            <a:ext cx="2483280" cy="2427480"/>
          </a:xfrm>
          <a:prstGeom prst="rect">
            <a:avLst/>
          </a:prstGeom>
          <a:ln w="57150">
            <a:solidFill>
              <a:srgbClr val="000000"/>
            </a:solidFill>
            <a:round/>
          </a:ln>
        </p:spPr>
      </p:pic>
      <p:pic>
        <p:nvPicPr>
          <p:cNvPr id="261" name="Google Shape;249;p14" descr=""/>
          <p:cNvPicPr/>
          <p:nvPr/>
        </p:nvPicPr>
        <p:blipFill>
          <a:blip r:embed="rId4"/>
          <a:stretch/>
        </p:blipFill>
        <p:spPr>
          <a:xfrm>
            <a:off x="7419960" y="4230720"/>
            <a:ext cx="4381920" cy="2427480"/>
          </a:xfrm>
          <a:prstGeom prst="rect">
            <a:avLst/>
          </a:prstGeom>
          <a:ln w="5715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OBJECTIF :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2" name="Google Shape;115;p2" descr=""/>
          <p:cNvPicPr/>
          <p:nvPr/>
        </p:nvPicPr>
        <p:blipFill>
          <a:blip r:embed="rId1"/>
          <a:stretch/>
        </p:blipFill>
        <p:spPr>
          <a:xfrm>
            <a:off x="5764680" y="3290760"/>
            <a:ext cx="6234480" cy="1729800"/>
          </a:xfrm>
          <a:prstGeom prst="rect">
            <a:avLst/>
          </a:prstGeom>
          <a:ln w="0">
            <a:noFill/>
          </a:ln>
        </p:spPr>
      </p:pic>
      <p:sp>
        <p:nvSpPr>
          <p:cNvPr id="153" name="Google Shape;116;p2"/>
          <p:cNvSpPr/>
          <p:nvPr/>
        </p:nvSpPr>
        <p:spPr>
          <a:xfrm>
            <a:off x="1952640" y="4960440"/>
            <a:ext cx="243000" cy="246960"/>
          </a:xfrm>
          <a:prstGeom prst="flowChartConnector">
            <a:avLst/>
          </a:prstGeom>
          <a:solidFill>
            <a:srgbClr val="ff0000"/>
          </a:solidFill>
          <a:ln cap="rnd" w="22225">
            <a:solidFill>
              <a:srgbClr val="ebeb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Google Shape;117;p2"/>
          <p:cNvSpPr/>
          <p:nvPr/>
        </p:nvSpPr>
        <p:spPr>
          <a:xfrm>
            <a:off x="2605680" y="4199040"/>
            <a:ext cx="457920" cy="461880"/>
          </a:xfrm>
          <a:prstGeom prst="flowChartConnector">
            <a:avLst/>
          </a:prstGeom>
          <a:solidFill>
            <a:srgbClr val="ff0000"/>
          </a:solidFill>
          <a:ln cap="rnd" w="22225">
            <a:solidFill>
              <a:srgbClr val="ebeb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Google Shape;118;p2"/>
          <p:cNvSpPr/>
          <p:nvPr/>
        </p:nvSpPr>
        <p:spPr>
          <a:xfrm>
            <a:off x="3426120" y="3891960"/>
            <a:ext cx="305640" cy="306720"/>
          </a:xfrm>
          <a:prstGeom prst="flowChartConnector">
            <a:avLst/>
          </a:prstGeom>
          <a:solidFill>
            <a:srgbClr val="ff0000"/>
          </a:solidFill>
          <a:ln cap="rnd" w="22225">
            <a:solidFill>
              <a:srgbClr val="ebeb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119;p2"/>
          <p:cNvSpPr/>
          <p:nvPr/>
        </p:nvSpPr>
        <p:spPr>
          <a:xfrm>
            <a:off x="3426120" y="5027760"/>
            <a:ext cx="359640" cy="359640"/>
          </a:xfrm>
          <a:prstGeom prst="flowChartConnector">
            <a:avLst/>
          </a:prstGeom>
          <a:solidFill>
            <a:srgbClr val="ff0000"/>
          </a:solidFill>
          <a:ln cap="rnd" w="22225">
            <a:solidFill>
              <a:srgbClr val="ebeb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120;p2"/>
          <p:cNvSpPr/>
          <p:nvPr/>
        </p:nvSpPr>
        <p:spPr>
          <a:xfrm>
            <a:off x="3861360" y="4235040"/>
            <a:ext cx="475200" cy="461880"/>
          </a:xfrm>
          <a:prstGeom prst="flowChartConnector">
            <a:avLst/>
          </a:prstGeom>
          <a:solidFill>
            <a:srgbClr val="ff0000"/>
          </a:solidFill>
          <a:ln cap="rnd" w="22225">
            <a:solidFill>
              <a:srgbClr val="ebebe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Google Shape;121;p2"/>
          <p:cNvSpPr/>
          <p:nvPr/>
        </p:nvSpPr>
        <p:spPr>
          <a:xfrm>
            <a:off x="902160" y="3164760"/>
            <a:ext cx="4474080" cy="2391840"/>
          </a:xfrm>
          <a:custGeom>
            <a:avLst/>
            <a:gdLst/>
            <a:ahLst/>
            <a:rect l="l" t="t" r="r" b="b"/>
            <a:pathLst>
              <a:path w="6295868" h="2113613">
                <a:moveTo>
                  <a:pt x="0" y="2113613"/>
                </a:moveTo>
                <a:cubicBezTo>
                  <a:pt x="702039" y="1731363"/>
                  <a:pt x="1404079" y="1349114"/>
                  <a:pt x="1828800" y="1319134"/>
                </a:cubicBezTo>
                <a:cubicBezTo>
                  <a:pt x="2253521" y="1289154"/>
                  <a:pt x="2231035" y="1931233"/>
                  <a:pt x="2548327" y="1933731"/>
                </a:cubicBezTo>
                <a:cubicBezTo>
                  <a:pt x="2865619" y="1936229"/>
                  <a:pt x="3375284" y="1381594"/>
                  <a:pt x="3732550" y="1334125"/>
                </a:cubicBezTo>
                <a:cubicBezTo>
                  <a:pt x="4089816" y="1286656"/>
                  <a:pt x="4264701" y="1871272"/>
                  <a:pt x="4691921" y="1648918"/>
                </a:cubicBezTo>
                <a:cubicBezTo>
                  <a:pt x="5119141" y="1426564"/>
                  <a:pt x="5707504" y="713282"/>
                  <a:pt x="6295868" y="0"/>
                </a:cubicBezTo>
              </a:path>
            </a:pathLst>
          </a:custGeom>
          <a:noFill/>
          <a:ln w="57150">
            <a:solidFill>
              <a:srgbClr val="007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Google Shape;122;p2"/>
          <p:cNvSpPr/>
          <p:nvPr/>
        </p:nvSpPr>
        <p:spPr>
          <a:xfrm>
            <a:off x="5106600" y="2857680"/>
            <a:ext cx="569160" cy="614160"/>
          </a:xfrm>
          <a:prstGeom prst="mathMultiply">
            <a:avLst>
              <a:gd name="adj1" fmla="val 10362"/>
            </a:avLst>
          </a:prstGeom>
          <a:solidFill>
            <a:srgbClr val="00b050"/>
          </a:solidFill>
          <a:ln cap="rnd" w="222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Google Shape;123;p2"/>
          <p:cNvSpPr/>
          <p:nvPr/>
        </p:nvSpPr>
        <p:spPr>
          <a:xfrm>
            <a:off x="617400" y="5249520"/>
            <a:ext cx="569160" cy="614160"/>
          </a:xfrm>
          <a:prstGeom prst="mathMultiply">
            <a:avLst>
              <a:gd name="adj1" fmla="val 10362"/>
            </a:avLst>
          </a:prstGeom>
          <a:solidFill>
            <a:srgbClr val="00b0f0"/>
          </a:solidFill>
          <a:ln cap="rnd" w="222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Google Shape;124;p2"/>
          <p:cNvSpPr/>
          <p:nvPr/>
        </p:nvSpPr>
        <p:spPr>
          <a:xfrm>
            <a:off x="462960" y="2286360"/>
            <a:ext cx="5301360" cy="3841920"/>
          </a:xfrm>
          <a:prstGeom prst="rect">
            <a:avLst/>
          </a:prstGeom>
          <a:noFill/>
          <a:ln w="57150">
            <a:solidFill>
              <a:srgbClr val="12244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B0EA997-94BD-4B05-A128-0B29B9B51303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2</a:t>
            </a:fld>
            <a:endParaRPr b="0" lang="fr-FR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 additive="repl">
                                        <p:cTn id="3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PRÉSENTATION DU SYSTÈME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4" name="Google Shape;131;p3" descr=""/>
          <p:cNvPicPr/>
          <p:nvPr/>
        </p:nvPicPr>
        <p:blipFill>
          <a:blip r:embed="rId1"/>
          <a:srcRect l="10318" t="0" r="0" b="0"/>
          <a:stretch/>
        </p:blipFill>
        <p:spPr>
          <a:xfrm rot="5400000">
            <a:off x="3795480" y="2332440"/>
            <a:ext cx="4601160" cy="384768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132;p3" descr=""/>
          <p:cNvPicPr/>
          <p:nvPr/>
        </p:nvPicPr>
        <p:blipFill>
          <a:blip r:embed="rId2"/>
          <a:stretch/>
        </p:blipFill>
        <p:spPr>
          <a:xfrm>
            <a:off x="581040" y="2239920"/>
            <a:ext cx="2842920" cy="1829160"/>
          </a:xfrm>
          <a:prstGeom prst="rect">
            <a:avLst/>
          </a:prstGeom>
          <a:ln w="0">
            <a:noFill/>
          </a:ln>
        </p:spPr>
      </p:pic>
      <p:pic>
        <p:nvPicPr>
          <p:cNvPr id="166" name="Google Shape;133;p3" descr=""/>
          <p:cNvPicPr/>
          <p:nvPr/>
        </p:nvPicPr>
        <p:blipFill>
          <a:blip r:embed="rId3"/>
          <a:stretch/>
        </p:blipFill>
        <p:spPr>
          <a:xfrm>
            <a:off x="595800" y="4653360"/>
            <a:ext cx="2310120" cy="2086920"/>
          </a:xfrm>
          <a:prstGeom prst="rect">
            <a:avLst/>
          </a:prstGeom>
          <a:ln w="0">
            <a:noFill/>
          </a:ln>
        </p:spPr>
      </p:pic>
      <p:pic>
        <p:nvPicPr>
          <p:cNvPr id="167" name="Google Shape;134;p3" descr=""/>
          <p:cNvPicPr/>
          <p:nvPr/>
        </p:nvPicPr>
        <p:blipFill>
          <a:blip r:embed="rId4"/>
          <a:stretch/>
        </p:blipFill>
        <p:spPr>
          <a:xfrm>
            <a:off x="8975880" y="2451960"/>
            <a:ext cx="2995200" cy="2995200"/>
          </a:xfrm>
          <a:prstGeom prst="rect">
            <a:avLst/>
          </a:prstGeom>
          <a:ln w="0">
            <a:noFill/>
          </a:ln>
        </p:spPr>
      </p:pic>
      <p:sp>
        <p:nvSpPr>
          <p:cNvPr id="168" name="Google Shape;135;p3"/>
          <p:cNvSpPr/>
          <p:nvPr/>
        </p:nvSpPr>
        <p:spPr>
          <a:xfrm>
            <a:off x="2906280" y="3154680"/>
            <a:ext cx="3189240" cy="39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336c89"/>
            </a:solidFill>
            <a:round/>
            <a:tailEnd len="med" type="stealth" w="med"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69" name="Google Shape;136;p3"/>
          <p:cNvSpPr/>
          <p:nvPr/>
        </p:nvSpPr>
        <p:spPr>
          <a:xfrm flipH="1" rot="10800000">
            <a:off x="2577240" y="4744440"/>
            <a:ext cx="2219040" cy="619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336c89"/>
            </a:solidFill>
            <a:round/>
            <a:tailEnd len="med" type="stealth" w="med"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0" name="Google Shape;137;p3"/>
          <p:cNvSpPr/>
          <p:nvPr/>
        </p:nvSpPr>
        <p:spPr>
          <a:xfrm flipH="1" rot="10800000">
            <a:off x="2577240" y="5604840"/>
            <a:ext cx="4325760" cy="34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336c89"/>
            </a:solidFill>
            <a:round/>
            <a:tailEnd len="med" type="stealth" w="med"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1" name="Google Shape;138;p3"/>
          <p:cNvSpPr/>
          <p:nvPr/>
        </p:nvSpPr>
        <p:spPr>
          <a:xfrm flipH="1">
            <a:off x="5261040" y="3678840"/>
            <a:ext cx="4023720" cy="119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336c89"/>
            </a:solidFill>
            <a:round/>
            <a:tailEnd len="med" type="stealth" w="med"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2" name="Google Shape;139;p3"/>
          <p:cNvSpPr/>
          <p:nvPr/>
        </p:nvSpPr>
        <p:spPr>
          <a:xfrm flipH="1">
            <a:off x="6095160" y="3923280"/>
            <a:ext cx="3189240" cy="144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200">
            <a:solidFill>
              <a:srgbClr val="336c89"/>
            </a:solidFill>
            <a:round/>
            <a:tailEnd len="med" type="stealth" w="med"/>
          </a:ln>
          <a:effectLst>
            <a:outerShdw blurRad="38160" dir="5400000" dist="25560" rotWithShape="0">
              <a:srgbClr val="000000">
                <a:alpha val="5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73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74635A1-7416-4489-A805-5491F3E0E733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3</a:t>
            </a:fld>
            <a:endParaRPr b="0" lang="fr-FR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SOMMAIRE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5" name="Google Shape;146;p4"/>
          <p:cNvGrpSpPr/>
          <p:nvPr/>
        </p:nvGrpSpPr>
        <p:grpSpPr>
          <a:xfrm>
            <a:off x="581040" y="2235600"/>
            <a:ext cx="11029320" cy="4215600"/>
            <a:chOff x="581040" y="2235600"/>
            <a:chExt cx="11029320" cy="4215600"/>
          </a:xfrm>
        </p:grpSpPr>
        <p:sp>
          <p:nvSpPr>
            <p:cNvPr id="176" name="Google Shape;147;p4"/>
            <p:cNvSpPr/>
            <p:nvPr/>
          </p:nvSpPr>
          <p:spPr>
            <a:xfrm>
              <a:off x="581040" y="2619360"/>
              <a:ext cx="11029320" cy="1473480"/>
            </a:xfrm>
            <a:prstGeom prst="rect">
              <a:avLst/>
            </a:prstGeom>
            <a:solidFill>
              <a:schemeClr val="lt1">
                <a:alpha val="90000"/>
              </a:schemeClr>
            </a:solidFill>
            <a:ln cap="rnd" w="12700">
              <a:solidFill>
                <a:srgbClr val="173160"/>
              </a:solidFill>
              <a:round/>
            </a:ln>
            <a:effectLst>
              <a:outerShdw blurRad="38160" dir="5400000" dist="255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Google Shape;148;p4"/>
            <p:cNvSpPr/>
            <p:nvPr/>
          </p:nvSpPr>
          <p:spPr>
            <a:xfrm>
              <a:off x="581040" y="2619360"/>
              <a:ext cx="11029320" cy="14734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856080" rIns="856080" tIns="458280" bIns="156600" anchor="t">
              <a:noAutofit/>
            </a:bodyPr>
            <a:p>
              <a:pPr lvl="1" marL="228600" indent="-228600">
                <a:lnSpc>
                  <a:spcPct val="90000"/>
                </a:lnSpc>
                <a:buClr>
                  <a:srgbClr val="000000"/>
                </a:buClr>
                <a:buFont typeface="Gill Sans"/>
                <a:buChar char="•"/>
              </a:pPr>
              <a:r>
                <a:rPr b="0" lang="fr-FR" sz="2200" spc="-1" strike="noStrike">
                  <a:solidFill>
                    <a:srgbClr val="000000"/>
                  </a:solidFill>
                  <a:latin typeface="Gill Sans"/>
                  <a:ea typeface="Gill Sans"/>
                </a:rPr>
                <a:t>Vitesse</a:t>
              </a:r>
              <a:endParaRPr b="0" lang="fr-FR" sz="2200" spc="-1" strike="noStrike">
                <a:latin typeface="Arial"/>
              </a:endParaRPr>
            </a:p>
            <a:p>
              <a:pPr lvl="1" marL="228600" indent="-228600">
                <a:lnSpc>
                  <a:spcPct val="90000"/>
                </a:lnSpc>
                <a:spcBef>
                  <a:spcPts val="329"/>
                </a:spcBef>
                <a:buClr>
                  <a:srgbClr val="000000"/>
                </a:buClr>
                <a:buFont typeface="Gill Sans"/>
                <a:buChar char="•"/>
              </a:pPr>
              <a:r>
                <a:rPr b="0" lang="fr-FR" sz="2200" spc="-1" strike="noStrike">
                  <a:solidFill>
                    <a:srgbClr val="000000"/>
                  </a:solidFill>
                  <a:latin typeface="Gill Sans"/>
                  <a:ea typeface="Gill Sans"/>
                </a:rPr>
                <a:t>Angle</a:t>
              </a:r>
              <a:endParaRPr b="0" lang="fr-FR" sz="2200" spc="-1" strike="noStrike">
                <a:latin typeface="Arial"/>
              </a:endParaRPr>
            </a:p>
            <a:p>
              <a:pPr lvl="1" marL="228600" indent="-228600">
                <a:lnSpc>
                  <a:spcPct val="90000"/>
                </a:lnSpc>
                <a:spcBef>
                  <a:spcPts val="329"/>
                </a:spcBef>
                <a:buClr>
                  <a:srgbClr val="000000"/>
                </a:buClr>
                <a:buFont typeface="Gill Sans"/>
                <a:buChar char="•"/>
              </a:pPr>
              <a:r>
                <a:rPr b="0" lang="fr-FR" sz="2200" spc="-1" strike="noStrike">
                  <a:solidFill>
                    <a:srgbClr val="000000"/>
                  </a:solidFill>
                  <a:latin typeface="Gill Sans"/>
                  <a:ea typeface="Gill Sans"/>
                </a:rPr>
                <a:t>Position (suivi de point) </a:t>
              </a:r>
              <a:endParaRPr b="0" lang="fr-FR" sz="2200" spc="-1" strike="noStrike">
                <a:latin typeface="Arial"/>
              </a:endParaRPr>
            </a:p>
          </p:txBody>
        </p:sp>
        <p:sp>
          <p:nvSpPr>
            <p:cNvPr id="178" name="Google Shape;149;p4"/>
            <p:cNvSpPr/>
            <p:nvPr/>
          </p:nvSpPr>
          <p:spPr>
            <a:xfrm>
              <a:off x="1132560" y="2235600"/>
              <a:ext cx="7720200" cy="76716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16000">
                  <a:srgbClr val="122850"/>
                </a:gs>
                <a:gs pos="100000">
                  <a:srgbClr val="344570"/>
                </a:gs>
              </a:gsLst>
              <a:lin ang="16200000"/>
            </a:gradFill>
            <a:ln w="0">
              <a:noFill/>
            </a:ln>
            <a:effectLst>
              <a:outerShdw blurRad="88920" dir="5041164" dist="38006" rotWithShape="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Google Shape;150;p4"/>
            <p:cNvSpPr/>
            <p:nvPr/>
          </p:nvSpPr>
          <p:spPr>
            <a:xfrm>
              <a:off x="1164240" y="2273040"/>
              <a:ext cx="7656840" cy="69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1960" rIns="291960" tIns="0" bIns="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fr-FR" sz="2200" spc="-1" strike="noStrike">
                  <a:solidFill>
                    <a:srgbClr val="ffffff"/>
                  </a:solidFill>
                  <a:latin typeface="Gill Sans"/>
                  <a:ea typeface="Gill Sans"/>
                </a:rPr>
                <a:t>Asservissement des moteurs </a:t>
              </a:r>
              <a:endParaRPr b="0" lang="fr-FR" sz="2200" spc="-1" strike="noStrike">
                <a:latin typeface="Arial"/>
              </a:endParaRPr>
            </a:p>
          </p:txBody>
        </p:sp>
        <p:sp>
          <p:nvSpPr>
            <p:cNvPr id="180" name="Google Shape;151;p4"/>
            <p:cNvSpPr/>
            <p:nvPr/>
          </p:nvSpPr>
          <p:spPr>
            <a:xfrm>
              <a:off x="581040" y="4617360"/>
              <a:ext cx="11029320" cy="654840"/>
            </a:xfrm>
            <a:prstGeom prst="rect">
              <a:avLst/>
            </a:prstGeom>
            <a:solidFill>
              <a:schemeClr val="lt1">
                <a:alpha val="90000"/>
              </a:schemeClr>
            </a:solidFill>
            <a:ln cap="rnd" w="12700">
              <a:solidFill>
                <a:srgbClr val="173160"/>
              </a:solidFill>
              <a:round/>
            </a:ln>
            <a:effectLst>
              <a:outerShdw blurRad="38160" dir="5400000" dist="255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Google Shape;152;p4"/>
            <p:cNvSpPr/>
            <p:nvPr/>
          </p:nvSpPr>
          <p:spPr>
            <a:xfrm>
              <a:off x="1132560" y="4233600"/>
              <a:ext cx="7720200" cy="76716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16000">
                  <a:srgbClr val="122850"/>
                </a:gs>
                <a:gs pos="100000">
                  <a:srgbClr val="344570"/>
                </a:gs>
              </a:gsLst>
              <a:lin ang="16200000"/>
            </a:gradFill>
            <a:ln w="0">
              <a:noFill/>
            </a:ln>
            <a:effectLst>
              <a:outerShdw blurRad="88920" dir="5041164" dist="38006" rotWithShape="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Google Shape;153;p4"/>
            <p:cNvSpPr/>
            <p:nvPr/>
          </p:nvSpPr>
          <p:spPr>
            <a:xfrm>
              <a:off x="1164240" y="4271040"/>
              <a:ext cx="7656840" cy="69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1960" rIns="291960" tIns="0" bIns="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fr-FR" sz="2200" spc="-1" strike="noStrike">
                  <a:solidFill>
                    <a:srgbClr val="ffffff"/>
                  </a:solidFill>
                  <a:latin typeface="Gill Sans"/>
                  <a:ea typeface="Gill Sans"/>
                </a:rPr>
                <a:t>Suivi de point </a:t>
              </a:r>
              <a:endParaRPr b="0" lang="fr-FR" sz="2200" spc="-1" strike="noStrike">
                <a:latin typeface="Arial"/>
              </a:endParaRPr>
            </a:p>
          </p:txBody>
        </p:sp>
        <p:sp>
          <p:nvSpPr>
            <p:cNvPr id="183" name="Google Shape;154;p4"/>
            <p:cNvSpPr/>
            <p:nvPr/>
          </p:nvSpPr>
          <p:spPr>
            <a:xfrm>
              <a:off x="581040" y="5796360"/>
              <a:ext cx="11029320" cy="654840"/>
            </a:xfrm>
            <a:prstGeom prst="rect">
              <a:avLst/>
            </a:prstGeom>
            <a:solidFill>
              <a:schemeClr val="lt1">
                <a:alpha val="90000"/>
              </a:schemeClr>
            </a:solidFill>
            <a:ln cap="rnd" w="12700">
              <a:solidFill>
                <a:srgbClr val="173160"/>
              </a:solidFill>
              <a:round/>
            </a:ln>
            <a:effectLst>
              <a:outerShdw blurRad="38160" dir="5400000" dist="25560" rotWithShape="0">
                <a:srgbClr val="000000">
                  <a:alpha val="5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Google Shape;155;p4"/>
            <p:cNvSpPr/>
            <p:nvPr/>
          </p:nvSpPr>
          <p:spPr>
            <a:xfrm>
              <a:off x="1132560" y="5412960"/>
              <a:ext cx="7720200" cy="767160"/>
            </a:xfrm>
            <a:prstGeom prst="roundRect">
              <a:avLst>
                <a:gd name="adj" fmla="val 16667"/>
              </a:avLst>
            </a:prstGeom>
            <a:gradFill rotWithShape="0">
              <a:gsLst>
                <a:gs pos="16000">
                  <a:srgbClr val="122850"/>
                </a:gs>
                <a:gs pos="100000">
                  <a:srgbClr val="344570"/>
                </a:gs>
              </a:gsLst>
              <a:lin ang="16200000"/>
            </a:gradFill>
            <a:ln w="0">
              <a:noFill/>
            </a:ln>
            <a:effectLst>
              <a:outerShdw blurRad="88920" dir="5041164" dist="38006" rotWithShape="0">
                <a:srgbClr val="000000">
                  <a:alpha val="6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Google Shape;156;p4"/>
            <p:cNvSpPr/>
            <p:nvPr/>
          </p:nvSpPr>
          <p:spPr>
            <a:xfrm>
              <a:off x="1164240" y="5450400"/>
              <a:ext cx="7656840" cy="69192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291960" rIns="291960" tIns="0" bIns="0" anchor="ctr">
              <a:noAutofit/>
            </a:bodyPr>
            <a:p>
              <a:pPr>
                <a:lnSpc>
                  <a:spcPct val="90000"/>
                </a:lnSpc>
                <a:tabLst>
                  <a:tab algn="l" pos="0"/>
                </a:tabLst>
              </a:pPr>
              <a:r>
                <a:rPr b="0" lang="fr-FR" sz="2200" spc="-1" strike="noStrike">
                  <a:solidFill>
                    <a:srgbClr val="ffffff"/>
                  </a:solidFill>
                  <a:latin typeface="Gill Sans"/>
                  <a:ea typeface="Gill Sans"/>
                </a:rPr>
                <a:t>Implémentation d’une trajectoire </a:t>
              </a:r>
              <a:endParaRPr b="0" lang="fr-FR" sz="2200" spc="-1" strike="noStrike">
                <a:latin typeface="Arial"/>
              </a:endParaRPr>
            </a:p>
          </p:txBody>
        </p:sp>
      </p:grpSp>
      <p:sp>
        <p:nvSpPr>
          <p:cNvPr id="186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F1F018B-A680-4D98-A752-CB50C7A872E4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4</a:t>
            </a:fld>
            <a:endParaRPr b="0" lang="fr-FR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DÉTERMINATION DU MODÈLE DES MOTEURS 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Google Shape;163;p5" descr=""/>
          <p:cNvPicPr/>
          <p:nvPr/>
        </p:nvPicPr>
        <p:blipFill>
          <a:blip r:embed="rId1"/>
          <a:srcRect l="17062" t="0" r="46732" b="33450"/>
          <a:stretch/>
        </p:blipFill>
        <p:spPr>
          <a:xfrm>
            <a:off x="581040" y="2958480"/>
            <a:ext cx="3939480" cy="3440160"/>
          </a:xfrm>
          <a:prstGeom prst="rect">
            <a:avLst/>
          </a:prstGeom>
          <a:ln w="0">
            <a:noFill/>
          </a:ln>
        </p:spPr>
      </p:pic>
      <p:sp>
        <p:nvSpPr>
          <p:cNvPr id="189" name="Google Shape;164;p5"/>
          <p:cNvSpPr/>
          <p:nvPr/>
        </p:nvSpPr>
        <p:spPr>
          <a:xfrm>
            <a:off x="4137480" y="1929960"/>
            <a:ext cx="3917160" cy="84528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Gill Sans"/>
                <a:ea typeface="Gill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0" name="Google Shape;165;p5"/>
          <p:cNvSpPr/>
          <p:nvPr/>
        </p:nvSpPr>
        <p:spPr>
          <a:xfrm>
            <a:off x="4759920" y="2988000"/>
            <a:ext cx="313920" cy="3410640"/>
          </a:xfrm>
          <a:prstGeom prst="rightBrace">
            <a:avLst>
              <a:gd name="adj1" fmla="val 146969"/>
              <a:gd name="adj2" fmla="val 47858"/>
            </a:avLst>
          </a:prstGeom>
          <a:noFill/>
          <a:ln w="2857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Google Shape;166;p5"/>
          <p:cNvSpPr/>
          <p:nvPr/>
        </p:nvSpPr>
        <p:spPr>
          <a:xfrm>
            <a:off x="9689760" y="3935520"/>
            <a:ext cx="1882440" cy="953640"/>
          </a:xfrm>
          <a:prstGeom prst="rect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Gill Sans"/>
                <a:ea typeface="Gill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2" name="Google Shape;167;p5"/>
          <p:cNvSpPr/>
          <p:nvPr/>
        </p:nvSpPr>
        <p:spPr>
          <a:xfrm>
            <a:off x="5880960" y="3935520"/>
            <a:ext cx="2395080" cy="9536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Gill Sans"/>
                <a:ea typeface="Gill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3" name="Google Shape;168;p5"/>
          <p:cNvSpPr/>
          <p:nvPr/>
        </p:nvSpPr>
        <p:spPr>
          <a:xfrm>
            <a:off x="8569080" y="4210200"/>
            <a:ext cx="827640" cy="397080"/>
          </a:xfrm>
          <a:prstGeom prst="rightArrow">
            <a:avLst>
              <a:gd name="adj1" fmla="val 50000"/>
              <a:gd name="adj2" fmla="val 50000"/>
            </a:avLst>
          </a:prstGeom>
          <a:gradFill rotWithShape="0">
            <a:gsLst>
              <a:gs pos="0">
                <a:srgbClr val="193f52"/>
              </a:gs>
              <a:gs pos="100000">
                <a:srgbClr val="245b77"/>
              </a:gs>
            </a:gsLst>
            <a:lin ang="8100000"/>
          </a:gradFill>
          <a:ln cap="rnd" w="22225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4" name="Google Shape;169;p5" descr=""/>
          <p:cNvPicPr/>
          <p:nvPr/>
        </p:nvPicPr>
        <p:blipFill>
          <a:blip r:embed="rId5"/>
          <a:stretch/>
        </p:blipFill>
        <p:spPr>
          <a:xfrm>
            <a:off x="9465840" y="1472760"/>
            <a:ext cx="2330280" cy="2330280"/>
          </a:xfrm>
          <a:prstGeom prst="rect">
            <a:avLst/>
          </a:prstGeom>
          <a:ln w="0">
            <a:noFill/>
          </a:ln>
        </p:spPr>
      </p:pic>
      <p:sp>
        <p:nvSpPr>
          <p:cNvPr id="195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87E4893B-CBC6-489B-A3F6-52CE8C674652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5</a:t>
            </a:fld>
            <a:endParaRPr b="0" lang="fr-FR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ASSERVISSEMENT EN VITESSE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Google Shape;176;p6"/>
          <p:cNvSpPr/>
          <p:nvPr/>
        </p:nvSpPr>
        <p:spPr>
          <a:xfrm>
            <a:off x="145800" y="2838240"/>
            <a:ext cx="4089600" cy="410256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Gill Sans"/>
                <a:ea typeface="Gill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769696C-050F-433B-B1FE-43C9358400EA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sp>
        <p:nvSpPr>
          <p:cNvPr id="199" name="Google Shape;178;p6"/>
          <p:cNvSpPr/>
          <p:nvPr/>
        </p:nvSpPr>
        <p:spPr>
          <a:xfrm>
            <a:off x="4088880" y="2648160"/>
            <a:ext cx="360" cy="349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172c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Google Shape;179;p6"/>
          <p:cNvSpPr/>
          <p:nvPr/>
        </p:nvSpPr>
        <p:spPr>
          <a:xfrm>
            <a:off x="8373240" y="2567880"/>
            <a:ext cx="360" cy="349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172c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Google Shape;180;p6"/>
          <p:cNvSpPr/>
          <p:nvPr/>
        </p:nvSpPr>
        <p:spPr>
          <a:xfrm>
            <a:off x="4302360" y="2838240"/>
            <a:ext cx="3942720" cy="437004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Gill Sans"/>
                <a:ea typeface="Gill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02" name="Google Shape;181;p6"/>
          <p:cNvSpPr/>
          <p:nvPr/>
        </p:nvSpPr>
        <p:spPr>
          <a:xfrm>
            <a:off x="8248680" y="2550960"/>
            <a:ext cx="3942720" cy="17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Gill Sans"/>
                <a:ea typeface="Gill Sans"/>
              </a:rPr>
              <a:t>Code Matlab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203" name="Google Shape;182;p6" descr="Une image contenant texte&#10;&#10;Description générée automatiquement"/>
          <p:cNvPicPr/>
          <p:nvPr/>
        </p:nvPicPr>
        <p:blipFill>
          <a:blip r:embed="rId3"/>
          <a:stretch/>
        </p:blipFill>
        <p:spPr>
          <a:xfrm>
            <a:off x="8625960" y="3183480"/>
            <a:ext cx="3153600" cy="257256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ASSERVISSEMENT EN VITESSE : SIMULATION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4EAAA40-C34A-4275-8FAF-474820C7ADA0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206" name="Google Shape;190;p7" descr=""/>
          <p:cNvPicPr/>
          <p:nvPr/>
        </p:nvPicPr>
        <p:blipFill>
          <a:blip r:embed="rId1"/>
          <a:srcRect l="0" t="0" r="2656" b="14737"/>
          <a:stretch/>
        </p:blipFill>
        <p:spPr>
          <a:xfrm>
            <a:off x="581040" y="2927880"/>
            <a:ext cx="5646960" cy="2211840"/>
          </a:xfrm>
          <a:prstGeom prst="rect">
            <a:avLst/>
          </a:prstGeom>
          <a:ln w="19050">
            <a:solidFill>
              <a:srgbClr val="000000"/>
            </a:solidFill>
            <a:round/>
          </a:ln>
        </p:spPr>
      </p:pic>
      <p:pic>
        <p:nvPicPr>
          <p:cNvPr id="207" name="Google Shape;189;p7" descr=""/>
          <p:cNvPicPr/>
          <p:nvPr/>
        </p:nvPicPr>
        <p:blipFill>
          <a:blip r:embed="rId2"/>
          <a:stretch/>
        </p:blipFill>
        <p:spPr>
          <a:xfrm>
            <a:off x="6334560" y="2591640"/>
            <a:ext cx="5117040" cy="288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ASSERVISSEMENT EN ANGLE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Google Shape;196;p8"/>
          <p:cNvSpPr/>
          <p:nvPr/>
        </p:nvSpPr>
        <p:spPr>
          <a:xfrm>
            <a:off x="367200" y="2567880"/>
            <a:ext cx="8006040" cy="4154760"/>
          </a:xfrm>
          <a:prstGeom prst="rect">
            <a:avLst/>
          </a:pr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Gill Sans"/>
                <a:ea typeface="Gill Sans"/>
              </a:rPr>
              <a:t> 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BB83773-C3E8-4211-B0AA-D331340EC51C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sp>
        <p:nvSpPr>
          <p:cNvPr id="211" name="Google Shape;198;p8"/>
          <p:cNvSpPr/>
          <p:nvPr/>
        </p:nvSpPr>
        <p:spPr>
          <a:xfrm>
            <a:off x="8373240" y="2567880"/>
            <a:ext cx="360" cy="3490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172c5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Google Shape;199;p8"/>
          <p:cNvSpPr/>
          <p:nvPr/>
        </p:nvSpPr>
        <p:spPr>
          <a:xfrm>
            <a:off x="8248680" y="2550960"/>
            <a:ext cx="3942720" cy="1737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Gill Sans"/>
                <a:ea typeface="Gill Sans"/>
              </a:rPr>
              <a:t>Code Matlab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213" name="Google Shape;200;p8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8673120" y="3368880"/>
            <a:ext cx="3219120" cy="232380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581040" y="729720"/>
            <a:ext cx="11029320" cy="987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ffffff"/>
                </a:solidFill>
                <a:latin typeface="Gill Sans"/>
                <a:ea typeface="Gill Sans"/>
              </a:rPr>
              <a:t>ASSERVISSEMENT EN ANGLE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50F2726-5859-43B5-B0A0-1C3B242CE706}" type="slidenum">
              <a:rPr b="0" lang="fr-FR" sz="900" spc="-1" strike="noStrike">
                <a:solidFill>
                  <a:srgbClr val="4590b8"/>
                </a:solidFill>
                <a:latin typeface="Gill Sans"/>
                <a:ea typeface="Gill Sans"/>
              </a:rPr>
              <a:t>&lt;numéro&gt;</a:t>
            </a:fld>
            <a:endParaRPr b="0" lang="fr-FR" sz="900" spc="-1" strike="noStrike">
              <a:latin typeface="Times New Roman"/>
            </a:endParaRPr>
          </a:p>
        </p:txBody>
      </p:sp>
      <p:pic>
        <p:nvPicPr>
          <p:cNvPr id="216" name="Google Shape;207;p9" descr="Une image contenant antenne&#10;&#10;Description générée automatiquement"/>
          <p:cNvPicPr/>
          <p:nvPr/>
        </p:nvPicPr>
        <p:blipFill>
          <a:blip r:embed="rId1"/>
          <a:stretch/>
        </p:blipFill>
        <p:spPr>
          <a:xfrm>
            <a:off x="227520" y="2936520"/>
            <a:ext cx="6418440" cy="214776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  <p:pic>
        <p:nvPicPr>
          <p:cNvPr id="217" name="Google Shape;208;p9" descr=""/>
          <p:cNvPicPr/>
          <p:nvPr/>
        </p:nvPicPr>
        <p:blipFill>
          <a:blip r:embed="rId2"/>
          <a:stretch/>
        </p:blipFill>
        <p:spPr>
          <a:xfrm>
            <a:off x="6909840" y="2420280"/>
            <a:ext cx="5054400" cy="332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Application>LibreOffice/7.2.3.2$Linux_X86_64 LibreOffice_project/20$Build-2</Application>
  <AppVersion>15.0000</AppVersion>
  <Words>495</Words>
  <Paragraphs>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2022-01-03T11:05:15Z</dcterms:created>
  <dc:creator>Mathis Louaze</dc:creator>
  <dc:description/>
  <dc:language>fr-FR</dc:language>
  <cp:lastModifiedBy/>
  <dcterms:modified xsi:type="dcterms:W3CDTF">2022-01-13T11:25:42Z</dcterms:modified>
  <cp:revision>7</cp:revision>
  <dc:subject/>
  <dc:title>PRT – PROGRAMMATION DE ROBOT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14</vt:i4>
  </property>
  <property fmtid="{D5CDD505-2E9C-101B-9397-08002B2CF9AE}" pid="4" name="PresentationFormat">
    <vt:lpwstr>Grand écran</vt:lpwstr>
  </property>
  <property fmtid="{D5CDD505-2E9C-101B-9397-08002B2CF9AE}" pid="5" name="Slides">
    <vt:i4>18</vt:i4>
  </property>
</Properties>
</file>